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3"/>
    <p:sldId id="1140" r:id="rId4"/>
    <p:sldId id="1141" r:id="rId5"/>
    <p:sldId id="1142" r:id="rId6"/>
    <p:sldId id="1157" r:id="rId7"/>
    <p:sldId id="1143" r:id="rId8"/>
    <p:sldId id="1144" r:id="rId9"/>
    <p:sldId id="1158" r:id="rId10"/>
    <p:sldId id="1145" r:id="rId11"/>
    <p:sldId id="1146" r:id="rId12"/>
    <p:sldId id="1147" r:id="rId13"/>
    <p:sldId id="1159" r:id="rId14"/>
    <p:sldId id="1163" r:id="rId15"/>
    <p:sldId id="1148" r:id="rId16"/>
    <p:sldId id="1150" r:id="rId17"/>
    <p:sldId id="1151" r:id="rId18"/>
    <p:sldId id="1152" r:id="rId19"/>
    <p:sldId id="1153" r:id="rId20"/>
    <p:sldId id="1162" r:id="rId21"/>
    <p:sldId id="1154" r:id="rId22"/>
    <p:sldId id="1155" r:id="rId2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电流的测量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158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山东泰安宁阳县期中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）如图所示，粗心的小强把电流表并联在了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的两端，此时如果闭合开关，一定会发生的现象是（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被烧坏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电流表损坏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的灯丝烧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2.jpg" descr="id:21474972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55721" y="1642319"/>
            <a:ext cx="2065254" cy="1725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03518" y="339362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9915" y="16159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2844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电流表在电路中相当于导线，把电流表并联在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两端，其会将灯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短路，由于电路中还有灯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，因此电源不会短路；由于不知道电流的大小，所以电流表和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的灯丝不一定损坏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55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）如图所示的电路中，闭合开关后，电流表能正确测量出通过灯泡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4a.jpg" descr="id:21474972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2700294"/>
            <a:ext cx="2304256" cy="2018445"/>
          </a:xfrm>
          <a:prstGeom prst="rect">
            <a:avLst/>
          </a:prstGeom>
        </p:spPr>
      </p:pic>
      <p:pic>
        <p:nvPicPr>
          <p:cNvPr id="4" name="gyc74b.jpg" descr="id:2147497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89000" y="2652153"/>
            <a:ext cx="1978461" cy="2173938"/>
          </a:xfrm>
          <a:prstGeom prst="rect">
            <a:avLst/>
          </a:prstGeom>
        </p:spPr>
      </p:pic>
      <p:pic>
        <p:nvPicPr>
          <p:cNvPr id="5" name="gyc74c.jpg" descr="id:21474972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20013" y="2785386"/>
            <a:ext cx="2351457" cy="2018222"/>
          </a:xfrm>
          <a:prstGeom prst="rect">
            <a:avLst/>
          </a:prstGeom>
        </p:spPr>
      </p:pic>
      <p:pic>
        <p:nvPicPr>
          <p:cNvPr id="6" name="gyc74d.jpg" descr="id:21474972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5526" y="3063110"/>
            <a:ext cx="2520280" cy="175555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596571" y="48222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370013" y="48348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7201204" y="48395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10188038" y="48348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7" name="矩形 6"/>
          <p:cNvSpPr/>
          <p:nvPr/>
        </p:nvSpPr>
        <p:spPr>
          <a:xfrm>
            <a:off x="2694235" y="18814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中电流表与灯泡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并联接入电路，不能测量通过灯泡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中闭合开关后，该电路为并联电路，电流表与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串联在支路中，能直接测量通过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中闭合开关后，该电路为并联电路，电流表接在干路中，测量的是总电流，无法直接测量通过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中闭合开关后，该电路为串联电路，电流表能测量通过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c74a.jpg" descr="id:21474972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80532" y="3605084"/>
            <a:ext cx="2304256" cy="2018445"/>
          </a:xfrm>
          <a:prstGeom prst="rect">
            <a:avLst/>
          </a:prstGeom>
        </p:spPr>
      </p:pic>
      <p:pic>
        <p:nvPicPr>
          <p:cNvPr id="8" name="gyc74b.jpg" descr="id:2147497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3556943"/>
            <a:ext cx="1978461" cy="2173938"/>
          </a:xfrm>
          <a:prstGeom prst="rect">
            <a:avLst/>
          </a:prstGeom>
        </p:spPr>
      </p:pic>
      <p:pic>
        <p:nvPicPr>
          <p:cNvPr id="9" name="gyc74c.jpg" descr="id:21474972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49955" y="3690176"/>
            <a:ext cx="2351457" cy="2018222"/>
          </a:xfrm>
          <a:prstGeom prst="rect">
            <a:avLst/>
          </a:prstGeom>
        </p:spPr>
      </p:pic>
      <p:pic>
        <p:nvPicPr>
          <p:cNvPr id="10" name="gyc74d.jpg" descr="id:21474972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05468" y="3967900"/>
            <a:ext cx="2520280" cy="175555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826513" y="5727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4599955" y="57396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7431146" y="574433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4" name="矩形 13"/>
          <p:cNvSpPr/>
          <p:nvPr/>
        </p:nvSpPr>
        <p:spPr>
          <a:xfrm>
            <a:off x="10417980" y="57396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250738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电流表的使用规则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电流表与被测用电器串联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电流表的使用符合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正进负出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被测电流不能超过电流表的最大测量范围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不能把电流表直接接在电源的两端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165" y="2250738"/>
            <a:ext cx="2249828" cy="578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333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用电流表测电流时，某同学接入电路的是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的测量范围，却在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的测量范围中读成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，则实际测得的电流应是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31824" y="1587411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0.48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0301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江苏宿迁沭阳县期中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）在如图所示的电路图中的虚线框内正确填入电流表或电源的符号，开关闭合时，两灯都能发光，电流表能正常偏转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c73.jpg" descr="id:21474972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562743" y="3236614"/>
            <a:ext cx="2520280" cy="22373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17942" y="550861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537" y="3230471"/>
            <a:ext cx="2544738" cy="2329412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3167664"/>
            <a:ext cx="69584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若中间为电流表，右上角为电源，则开关闭合时灯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被短路，且开关无法控制灯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，故中间为电源，右上角为电流表，且根据电流流向，电源上方为正极，此时开关闭合后两灯并联，电流表测量灯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的电流，如图所示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小郑使用电流表测量小灯泡的电流，连接的实验电路如图甲所示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）如果不能估计电流大小，他应把导线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接到电流表标有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）的接线柱上，通过开关来试触并观察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5.jpg" descr="id:21474972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83038" y="1412776"/>
            <a:ext cx="3096344" cy="21966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97427" y="35730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0730" y="414063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09381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为了防止损坏电流表，应选大的测量范围进行试触，所以应把导线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接到电流表标有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的接线柱上，通过开关来试触并观察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8593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）闭合开关后，他观察到小灯泡正常发光，而电流表指针偏转角度很小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对于该现象，下列分析合理的是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可能某处导线断了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可能电流表烧坏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电流表所选测量范围过大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电压过低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92178" y="17763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34566" y="43956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小灯泡正常发光，电流表指针偏转角度很小，说明电流表选择的测量范围过大，故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c75.jpg" descr="id:21474972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527254" y="1776371"/>
            <a:ext cx="3096344" cy="219668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41643" y="393661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73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物理学中，把每秒钟内通过导体任意一个横截面的电荷量叫作电流强度，简称电流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是某金属导体的横截面，若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内通过该横截面的自由电子数目为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个，且每个自由电子所带的电荷量为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，则这段时间内通过该金属导体的电流大小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填写电流大小的表达式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72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764704"/>
            <a:ext cx="7534552" cy="561921"/>
          </a:xfrm>
          <a:prstGeom prst="rect">
            <a:avLst/>
          </a:prstGeom>
        </p:spPr>
      </p:pic>
      <p:pic>
        <p:nvPicPr>
          <p:cNvPr id="4" name="tr86.jpg" descr="id:2147497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20853" y="3149105"/>
            <a:ext cx="2088232" cy="25101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39365" y="5659280"/>
            <a:ext cx="1712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1484784"/>
            <a:ext cx="4181393" cy="484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511030" y="2867744"/>
                <a:ext cx="702436" cy="667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𝑛𝑒</m:t>
                        </m:r>
                      </m:num>
                      <m:den>
                        <m:r>
                          <a:rPr lang="zh-CN" altLang="en-US" b="0" i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en-US" smtClean="0"/>
                  <a:t> </a:t>
                </a:r>
                <a:endParaRPr lang="zh-CN" altLang="en-US"/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030" y="2867744"/>
                <a:ext cx="702436" cy="667555"/>
              </a:xfrm>
              <a:prstGeom prst="rect">
                <a:avLst/>
              </a:prstGeom>
              <a:blipFill rotWithShape="1">
                <a:blip r:embed="rId4"/>
                <a:stretch>
                  <a:fillRect l="-89" t="-13" r="-9385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>
                <a:spLocks noGrp="1"/>
              </p:cNvSpPr>
              <p:nvPr/>
            </p:nvSpPr>
            <p:spPr>
              <a:xfrm>
                <a:off x="432435" y="3996055"/>
                <a:ext cx="6522720" cy="1832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>
                    <a:solidFill>
                      <a:srgbClr val="00AEE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>
                    <a:solidFill>
                      <a:srgbClr val="00AEEF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s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内通过导体横截面的电荷量为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，故这段时间内</a:t>
                </a: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</a:t>
                </a:r>
                <a:endParaRPr lang="en-US" altLang="zh-CN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金属导体的电流大小为</a:t>
                </a:r>
                <a:r>
                  <a:rPr lang="en-US" altLang="zh-CN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𝑛𝑒</m:t>
                        </m:r>
                      </m:num>
                      <m:den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35" y="3996055"/>
                <a:ext cx="6522720" cy="1832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在用电流表测电流的实验中：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）连接电路时，开关应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电流表应先用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的测量范围试触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n109a.jpg" descr="id:2147497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782838" y="1853530"/>
            <a:ext cx="3168352" cy="1782030"/>
          </a:xfrm>
          <a:prstGeom prst="rect">
            <a:avLst/>
          </a:prstGeom>
        </p:spPr>
      </p:pic>
      <p:pic>
        <p:nvPicPr>
          <p:cNvPr id="5" name="n109b.jpg" descr="id:2147497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56287" y="1853529"/>
            <a:ext cx="1845289" cy="1518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866665" y="3708596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5366" y="3708596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06324" y="394076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4658" y="447958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断开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025681" y="4462331"/>
            <a:ext cx="2322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</a:t>
            </a:r>
            <a:r>
              <a:rPr lang="zh-CN" altLang="zh-CN" sz="2400">
                <a:cs typeface="Times New Roman" panose="02020603050405020304" pitchFamily="18" charset="0"/>
              </a:rPr>
              <a:t>～</a:t>
            </a:r>
            <a:r>
              <a:rPr lang="en-US" altLang="zh-CN" sz="2400"/>
              <a:t>3 A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或大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97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）若某同学连接的电路如图甲所示，则电流表测的是灯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闭合开关后，如果电流表的示数如图乙所示，则通过该灯的电流是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109a.jpg" descr="id:2147497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769829" y="2637728"/>
            <a:ext cx="3168352" cy="1782030"/>
          </a:xfrm>
          <a:prstGeom prst="rect">
            <a:avLst/>
          </a:prstGeom>
        </p:spPr>
      </p:pic>
      <p:pic>
        <p:nvPicPr>
          <p:cNvPr id="4" name="n109b.jpg" descr="id:2147497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43278" y="2637727"/>
            <a:ext cx="1845289" cy="1518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53656" y="4492794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22357" y="4492794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3315" y="48689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16467" y="116268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</a:t>
            </a:r>
            <a:r>
              <a:rPr lang="en-US" altLang="zh-CN" sz="2400" baseline="-25000"/>
              <a:t>2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465099" y="175735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460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26654" y="1844824"/>
            <a:ext cx="1072004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能说明生活中有关用电器的电流值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能识别电流表的测量范围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分度值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正确读出电流表示数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会用电流表测量电流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会通过电流表判断电路的故障等现象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479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）只需改动一根导线就可测得总电流，请在图甲中用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号指出需改动的导线，并在原图中画出正确的电路连线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109a.jpg" descr="id:2147497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85116" y="2423539"/>
            <a:ext cx="3735844" cy="21012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2281" y="2017369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66" y="2396353"/>
            <a:ext cx="3861394" cy="218304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887931" y="4655787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103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）若合上开关后，两灯均亮，电流表指针不发生偏转，那么原因可能是（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电流表内部断路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开关处接触不良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电流表被短路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电源供电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67100" y="17188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pic>
        <p:nvPicPr>
          <p:cNvPr id="4" name="n109a.jpg" descr="id:2147497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0950" y="2349696"/>
            <a:ext cx="3168352" cy="1782030"/>
          </a:xfrm>
          <a:prstGeom prst="rect">
            <a:avLst/>
          </a:prstGeom>
        </p:spPr>
      </p:pic>
      <p:pic>
        <p:nvPicPr>
          <p:cNvPr id="5" name="n109b.jpg" descr="id:2147497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64399" y="2349695"/>
            <a:ext cx="1845289" cy="1518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74777" y="4204762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43478" y="4204762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4436" y="45809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4890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江苏南京期末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）如图所示，下列家用电器正常工作时电流最接近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708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764704"/>
            <a:ext cx="8182624" cy="610253"/>
          </a:xfrm>
          <a:prstGeom prst="rect">
            <a:avLst/>
          </a:prstGeom>
        </p:spPr>
      </p:pic>
      <p:pic>
        <p:nvPicPr>
          <p:cNvPr id="4" name="gyc69a.jpg" descr="id:2147497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7791" y="2462503"/>
            <a:ext cx="1230991" cy="1619058"/>
          </a:xfrm>
          <a:prstGeom prst="rect">
            <a:avLst/>
          </a:prstGeom>
        </p:spPr>
      </p:pic>
      <p:pic>
        <p:nvPicPr>
          <p:cNvPr id="5" name="gyc69b.jpg" descr="id:2147497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2847523"/>
            <a:ext cx="1896862" cy="1234038"/>
          </a:xfrm>
          <a:prstGeom prst="rect">
            <a:avLst/>
          </a:prstGeom>
        </p:spPr>
      </p:pic>
      <p:pic>
        <p:nvPicPr>
          <p:cNvPr id="6" name="gyc69c.jpg" descr="id:2147497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35984" y="2230742"/>
            <a:ext cx="792088" cy="1850819"/>
          </a:xfrm>
          <a:prstGeom prst="rect">
            <a:avLst/>
          </a:prstGeom>
        </p:spPr>
      </p:pic>
      <p:pic>
        <p:nvPicPr>
          <p:cNvPr id="7" name="gyc69d.jpg" descr="id:21474971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1835" y="2815190"/>
            <a:ext cx="1899556" cy="126637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77004" y="4369593"/>
            <a:ext cx="118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台灯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218665" y="4369593"/>
            <a:ext cx="1473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电视机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6806515" y="4372267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电冰箱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9709043" y="4369593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微波炉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1486694" y="19617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360854" y="48238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台灯工作时的电流很小，约为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错误；电视机工作时的电流一般在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错误；电冰箱工作时的电流接近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错误；微波炉工作时的电流约为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134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如图所示的电路中，开关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闭合后，电流表能够测出通过灯泡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2492" y="1604785"/>
            <a:ext cx="3365223" cy="425828"/>
          </a:xfrm>
          <a:prstGeom prst="rect">
            <a:avLst/>
          </a:prstGeom>
        </p:spPr>
      </p:pic>
      <p:pic>
        <p:nvPicPr>
          <p:cNvPr id="5" name="gyc70a.jpg" descr="id:21474971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878077"/>
            <a:ext cx="1831122" cy="1800200"/>
          </a:xfrm>
          <a:prstGeom prst="rect">
            <a:avLst/>
          </a:prstGeom>
        </p:spPr>
      </p:pic>
      <p:pic>
        <p:nvPicPr>
          <p:cNvPr id="7" name="gyc70b.jpg" descr="id:21474971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37172" y="2878076"/>
            <a:ext cx="1835156" cy="1800201"/>
          </a:xfrm>
          <a:prstGeom prst="rect">
            <a:avLst/>
          </a:prstGeom>
        </p:spPr>
      </p:pic>
      <p:pic>
        <p:nvPicPr>
          <p:cNvPr id="8" name="gyc70c.jpg" descr="id:21474971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67748" y="2950085"/>
            <a:ext cx="1957499" cy="1800200"/>
          </a:xfrm>
          <a:prstGeom prst="rect">
            <a:avLst/>
          </a:prstGeom>
        </p:spPr>
      </p:pic>
      <p:pic>
        <p:nvPicPr>
          <p:cNvPr id="9" name="gyc70d.jpg" descr="id:214749716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20668" y="2950084"/>
            <a:ext cx="1831122" cy="18002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22449" y="47502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511030" y="47628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7307578" y="47675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10271670" y="47628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2981610" y="21254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要想电流表能够测出通过灯泡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的电流，电流表应与灯泡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串联；电流表在使用时应符合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正进负出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中电流表与灯泡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串联且电流表的使用符合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正进负出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的原则，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中电流表与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串联，但其正负接线柱接反了，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中电流表在干路上，测量干路电流，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中电流表与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串联，且其正负接线柱接反了，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0a.jpg" descr="id:21474971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20392" y="3861049"/>
            <a:ext cx="1831122" cy="1800200"/>
          </a:xfrm>
          <a:prstGeom prst="rect">
            <a:avLst/>
          </a:prstGeom>
        </p:spPr>
      </p:pic>
      <p:pic>
        <p:nvPicPr>
          <p:cNvPr id="4" name="gyc70b.jpg" descr="id:2147497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3861048"/>
            <a:ext cx="1835156" cy="1800201"/>
          </a:xfrm>
          <a:prstGeom prst="rect">
            <a:avLst/>
          </a:prstGeom>
        </p:spPr>
      </p:pic>
      <p:pic>
        <p:nvPicPr>
          <p:cNvPr id="5" name="gyc70c.jpg" descr="id:21474971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77510" y="3933057"/>
            <a:ext cx="1957499" cy="1800200"/>
          </a:xfrm>
          <a:prstGeom prst="rect">
            <a:avLst/>
          </a:prstGeom>
        </p:spPr>
      </p:pic>
      <p:pic>
        <p:nvPicPr>
          <p:cNvPr id="6" name="gyc70d.jpg" descr="id:21474971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30430" y="3933056"/>
            <a:ext cx="1831122" cy="18002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32211" y="57332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420792" y="57458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217340" y="57505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181432" y="5745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7984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使用电流表时，应先估计被测电流，然后选用合适的测量范围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若不能预先估计，则使用电流表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）的测量范围，并采用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来判断被测量值是否大于电流表的测量范围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如图所示的电流表使用测量范围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时，示数为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59.jpg" descr="id:21474971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35626" y="3068776"/>
            <a:ext cx="2736304" cy="19963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8948" y="52290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47790" y="180093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较大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0850" y="18009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试触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14686" y="2797537"/>
            <a:ext cx="72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0.46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627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实验室，某同学发现一个电流表有两个测量范围，大的测量范围是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，小的测量范围模糊不清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为了测量小的测量范围是多少，她先用大的测量范围接入电路，指针位置如图甲所示，然后再改用小的测量范围接入同一电路，指针指示如图乙所示，则电流表小的测量范围为（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71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20212"/>
            <a:ext cx="7534552" cy="561921"/>
          </a:xfrm>
          <a:prstGeom prst="rect">
            <a:avLst/>
          </a:prstGeom>
        </p:spPr>
      </p:pic>
      <p:pic>
        <p:nvPicPr>
          <p:cNvPr id="4" name="tr82.jpg" descr="id:21474971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3872540"/>
            <a:ext cx="2808312" cy="1241208"/>
          </a:xfrm>
          <a:prstGeom prst="rect">
            <a:avLst/>
          </a:prstGeom>
        </p:spPr>
      </p:pic>
      <p:pic>
        <p:nvPicPr>
          <p:cNvPr id="5" name="tr83.jpg" descr="id:21474971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3872540"/>
            <a:ext cx="2808312" cy="124120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72821" y="5113748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69165" y="5127892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18948" y="566106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39761" y="3244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，表盘上的一个小格代表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，示数是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，选用不同测量范围的电流表接入的是同一电路，示数应该是相同的，题图乙中指针位于刻度盘中央，示数为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1.5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，所以小的测量范围为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r82.jpg" descr="id:214749718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14886" y="2462375"/>
            <a:ext cx="2808312" cy="1241208"/>
          </a:xfrm>
          <a:prstGeom prst="rect">
            <a:avLst/>
          </a:prstGeom>
        </p:spPr>
      </p:pic>
      <p:pic>
        <p:nvPicPr>
          <p:cNvPr id="4" name="tr83.jpg" descr="id:21474971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2462375"/>
            <a:ext cx="2808312" cy="12412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72821" y="3703583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69165" y="3717727"/>
            <a:ext cx="4924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18948" y="40770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800707"/>
            <a:ext cx="11485848" cy="1200329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用同一个电流表的不同测量范围测量同一电路中的电流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虽然指针偏转角度不同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但是电流测量值是相同的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4823516"/>
            <a:ext cx="2254058" cy="57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浙江湖州长兴县月考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）如图所示是小明在练习测量电流时连接的电路，电路的连接存在错误，下列操作及说法正确的是（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撤掉导线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电流表测量的是通过小灯泡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撤掉导线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电流表测量的是通过小灯泡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撤掉导线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电流表测量的是通过小灯泡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撤掉导线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电流表测量的是通过小灯泡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1.jpg" descr="id:21474972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543478" y="1358221"/>
            <a:ext cx="2598906" cy="24482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19542" y="380423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9880" y="13955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2930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撤掉导线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并联，电流表与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串联，因此测量的是通过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的电流，故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错误；撤掉导线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并联，电流表位于干路上，测量通过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的总电流，故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2976</Words>
  <Application>WPS 演示</Application>
  <PresentationFormat>自定义</PresentationFormat>
  <Paragraphs>222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梦源黑体 CN W7</vt:lpstr>
      <vt:lpstr>Arial Unicode MS</vt:lpstr>
      <vt:lpstr>Calibri</vt:lpstr>
      <vt:lpstr>梦源黑体 CN W20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460</cp:revision>
  <dcterms:created xsi:type="dcterms:W3CDTF">2020-11-06T05:24:00Z</dcterms:created>
  <dcterms:modified xsi:type="dcterms:W3CDTF">2025-09-16T00:44:02Z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864D21BADB6740A4BEDD636099777FDE_12</vt:lpwstr>
  </property>
</Properties>
</file>